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4727EC-8A00-4AF3-B533-941929057355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CC24B3-78AD-4AB2-9D26-861FC8235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9C2C4-A5C7-4EAD-B97B-1551E1FA8478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B21C-7AC9-42F2-B224-93C6F3AD9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B9C56-B7F4-47EE-AD19-AA4CBBCF25E9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3284E-8C01-4399-9CE2-18BE9A954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86730-0A02-4C0E-993E-AF75B799D26C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67AB2-03DD-4703-8418-658A636DA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72036E-5FB1-4344-8478-D03B5415B39B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B606CD-6E0D-4AAB-A33D-AD15A44E4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C5DB8-FF1C-4859-8321-068D3E3EA48D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3D932-6880-45D4-8936-3E05027B9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EA1F18-5358-4DC2-A605-6BDB178447AC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E8BC92-8FA9-40E9-B887-AB7FF92DE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5102B-A925-4DAE-9096-7E03ED1A98D6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EFF86-05FB-42FA-9C9B-6DF950DB1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8B7A71-A5B4-439E-A3A4-113B5FB34896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0C1F7A-AB38-4BBA-9368-AAF5679C8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AAECCD-132B-4F46-8B34-CCBEBB1CB9DD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68C464-3E9F-4CF5-9C13-502D49608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A6562F-762D-467B-A4FA-BE7C527293F4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CEC52D-9794-4F73-808A-B2345CE4E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F25C94D-0DCF-47C3-AD1D-67C84CD3F078}" type="datetimeFigureOut">
              <a:rPr lang="en-US"/>
              <a:pPr>
                <a:defRPr/>
              </a:pPr>
              <a:t>12/5/2016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80F6474-0C54-4E67-A4F8-333276AA1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5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14400"/>
            <a:ext cx="7407275" cy="14716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Pronoun Placement With Commands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7407275" cy="17526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600" dirty="0" smtClean="0"/>
              <a:t>Page 264</a:t>
            </a:r>
            <a:br>
              <a:rPr lang="en-US" sz="3600" dirty="0" smtClean="0"/>
            </a:br>
            <a:r>
              <a:rPr lang="en-US" sz="3600" dirty="0" err="1" smtClean="0"/>
              <a:t>Avancemos</a:t>
            </a:r>
            <a:r>
              <a:rPr lang="en-US" sz="3600" dirty="0" smtClean="0"/>
              <a:t> 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2">
                    <a:satMod val="130000"/>
                  </a:schemeClr>
                </a:solidFill>
              </a:rPr>
              <a:t>Pronoun Placement with Commands</a:t>
            </a:r>
            <a:endParaRPr lang="en-US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smtClean="0"/>
              <a:t>In English for both affirmative and negative commands, we place pronouns AFTER the verb.</a:t>
            </a:r>
          </a:p>
          <a:p>
            <a:r>
              <a:rPr lang="en-US" sz="4000" smtClean="0"/>
              <a:t>Give </a:t>
            </a:r>
            <a:r>
              <a:rPr lang="en-US" sz="4000" u="sng" smtClean="0"/>
              <a:t>me</a:t>
            </a:r>
            <a:r>
              <a:rPr lang="en-US" sz="4000" smtClean="0"/>
              <a:t> the ball</a:t>
            </a:r>
          </a:p>
          <a:p>
            <a:r>
              <a:rPr lang="en-US" sz="4000" smtClean="0"/>
              <a:t>Don’t touch </a:t>
            </a:r>
            <a:r>
              <a:rPr lang="en-US" sz="4000" u="sng" smtClean="0"/>
              <a:t>them</a:t>
            </a:r>
            <a:r>
              <a:rPr lang="en-US" sz="4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2">
                    <a:satMod val="130000"/>
                  </a:schemeClr>
                </a:solidFill>
              </a:rPr>
              <a:t>Pronoun Placement with Commands</a:t>
            </a:r>
            <a:endParaRPr lang="en-US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Pronoun placement is different for Spanish commands.</a:t>
            </a:r>
          </a:p>
          <a:p>
            <a:r>
              <a:rPr lang="en-US" sz="4000" dirty="0" smtClean="0"/>
              <a:t>AFFIRMATIVES </a:t>
            </a:r>
            <a:r>
              <a:rPr lang="en-US" sz="4000" dirty="0" smtClean="0"/>
              <a:t>– ATTACH</a:t>
            </a:r>
          </a:p>
          <a:p>
            <a:r>
              <a:rPr lang="en-US" sz="4000" dirty="0" smtClean="0"/>
              <a:t>NEGATIVES – IN FRONT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2">
                    <a:satMod val="130000"/>
                  </a:schemeClr>
                </a:solidFill>
              </a:rPr>
              <a:t>Pronoun Placement with Commands</a:t>
            </a:r>
            <a:endParaRPr lang="en-US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25780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4000" u="sng" dirty="0" smtClean="0"/>
              <a:t>Affirmatives ATTACH: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4000" dirty="0" smtClean="0"/>
              <a:t>Take </a:t>
            </a:r>
            <a:r>
              <a:rPr lang="en-US" sz="4000" u="sng" dirty="0" smtClean="0"/>
              <a:t>us</a:t>
            </a:r>
            <a:r>
              <a:rPr lang="en-US" sz="4000" dirty="0" smtClean="0"/>
              <a:t> to the supermarket.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000" i="1" dirty="0" smtClean="0"/>
              <a:t>Lléve</a:t>
            </a:r>
            <a:r>
              <a:rPr lang="es-ES" sz="4000" i="1" u="sng" dirty="0" smtClean="0"/>
              <a:t>nos</a:t>
            </a:r>
            <a:r>
              <a:rPr lang="es-ES" sz="4000" i="1" dirty="0" smtClean="0"/>
              <a:t> al supermercado.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000" dirty="0" err="1" smtClean="0"/>
              <a:t>Put</a:t>
            </a:r>
            <a:r>
              <a:rPr lang="es-ES" sz="4000" dirty="0" smtClean="0"/>
              <a:t> </a:t>
            </a:r>
            <a:r>
              <a:rPr lang="es-ES" sz="4000" dirty="0" err="1" smtClean="0"/>
              <a:t>them</a:t>
            </a:r>
            <a:r>
              <a:rPr lang="es-ES" sz="4000" dirty="0" smtClean="0"/>
              <a:t> </a:t>
            </a:r>
            <a:r>
              <a:rPr lang="es-ES" sz="4000" dirty="0" err="1" smtClean="0"/>
              <a:t>on</a:t>
            </a:r>
            <a:r>
              <a:rPr lang="es-ES" sz="4000" dirty="0" smtClean="0"/>
              <a:t> </a:t>
            </a:r>
            <a:r>
              <a:rPr lang="es-ES" sz="4000" dirty="0" err="1" smtClean="0"/>
              <a:t>the</a:t>
            </a:r>
            <a:r>
              <a:rPr lang="es-ES" sz="4000" dirty="0" smtClean="0"/>
              <a:t> </a:t>
            </a:r>
            <a:r>
              <a:rPr lang="es-ES" sz="4000" dirty="0" err="1" smtClean="0"/>
              <a:t>table</a:t>
            </a:r>
            <a:r>
              <a:rPr lang="es-ES" sz="4000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000" i="1" dirty="0" smtClean="0"/>
              <a:t>Póngan</a:t>
            </a:r>
            <a:r>
              <a:rPr lang="es-ES" sz="4000" i="1" u="sng" dirty="0" smtClean="0"/>
              <a:t>las</a:t>
            </a:r>
            <a:r>
              <a:rPr lang="es-ES" sz="4000" i="1" dirty="0" smtClean="0"/>
              <a:t> en la mesa.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4000" dirty="0" err="1" smtClean="0"/>
              <a:t>When</a:t>
            </a:r>
            <a:r>
              <a:rPr lang="es-ES" sz="4000" dirty="0" smtClean="0"/>
              <a:t> a </a:t>
            </a:r>
            <a:r>
              <a:rPr lang="es-ES" sz="4000" dirty="0" err="1" smtClean="0"/>
              <a:t>command</a:t>
            </a:r>
            <a:r>
              <a:rPr lang="es-ES" sz="4000" dirty="0" smtClean="0"/>
              <a:t> </a:t>
            </a:r>
            <a:r>
              <a:rPr lang="es-ES" sz="4000" dirty="0" err="1" smtClean="0"/>
              <a:t>is</a:t>
            </a:r>
            <a:r>
              <a:rPr lang="es-ES" sz="4000" dirty="0" smtClean="0"/>
              <a:t> </a:t>
            </a:r>
            <a:r>
              <a:rPr lang="es-ES" sz="4000" dirty="0" err="1" smtClean="0"/>
              <a:t>two</a:t>
            </a:r>
            <a:r>
              <a:rPr lang="es-ES" sz="4000" dirty="0" smtClean="0"/>
              <a:t> </a:t>
            </a:r>
            <a:r>
              <a:rPr lang="es-ES" sz="4000" dirty="0" err="1" smtClean="0"/>
              <a:t>or</a:t>
            </a:r>
            <a:r>
              <a:rPr lang="es-ES" sz="4000" dirty="0" smtClean="0"/>
              <a:t> more </a:t>
            </a:r>
            <a:r>
              <a:rPr lang="es-ES" sz="4000" dirty="0" err="1" smtClean="0"/>
              <a:t>syllables</a:t>
            </a:r>
            <a:r>
              <a:rPr lang="es-ES" sz="4000" dirty="0" smtClean="0"/>
              <a:t>, </a:t>
            </a:r>
            <a:r>
              <a:rPr lang="es-ES" sz="4000" dirty="0" err="1" smtClean="0"/>
              <a:t>put</a:t>
            </a:r>
            <a:r>
              <a:rPr lang="es-ES" sz="4000" dirty="0" smtClean="0"/>
              <a:t> </a:t>
            </a:r>
            <a:r>
              <a:rPr lang="es-ES" sz="4000" dirty="0" err="1" smtClean="0"/>
              <a:t>an</a:t>
            </a:r>
            <a:r>
              <a:rPr lang="es-ES" sz="4000" dirty="0" smtClean="0"/>
              <a:t> </a:t>
            </a:r>
            <a:r>
              <a:rPr lang="es-ES" sz="4000" dirty="0" err="1" smtClean="0"/>
              <a:t>accent</a:t>
            </a:r>
            <a:r>
              <a:rPr lang="es-ES" sz="4000" dirty="0" smtClean="0"/>
              <a:t> </a:t>
            </a:r>
            <a:r>
              <a:rPr lang="es-ES" sz="4000" dirty="0" err="1" smtClean="0"/>
              <a:t>on</a:t>
            </a:r>
            <a:r>
              <a:rPr lang="es-ES" sz="4000" dirty="0" smtClean="0"/>
              <a:t> </a:t>
            </a:r>
            <a:r>
              <a:rPr lang="es-ES" sz="4000" dirty="0" err="1" smtClean="0"/>
              <a:t>the</a:t>
            </a:r>
            <a:r>
              <a:rPr lang="es-ES" sz="4000" dirty="0" smtClean="0"/>
              <a:t> </a:t>
            </a:r>
            <a:r>
              <a:rPr lang="es-ES" sz="4000" dirty="0" err="1" smtClean="0"/>
              <a:t>next</a:t>
            </a:r>
            <a:r>
              <a:rPr lang="es-ES" sz="4000" dirty="0" smtClean="0"/>
              <a:t> </a:t>
            </a:r>
            <a:r>
              <a:rPr lang="es-ES" sz="4000" dirty="0" err="1" smtClean="0"/>
              <a:t>to</a:t>
            </a:r>
            <a:r>
              <a:rPr lang="es-ES" sz="4000" dirty="0" smtClean="0"/>
              <a:t> </a:t>
            </a:r>
            <a:r>
              <a:rPr lang="es-ES" sz="4000" dirty="0" err="1" smtClean="0"/>
              <a:t>last</a:t>
            </a:r>
            <a:r>
              <a:rPr lang="es-ES" sz="4000" dirty="0" smtClean="0"/>
              <a:t> </a:t>
            </a:r>
            <a:r>
              <a:rPr lang="es-ES" sz="4000" dirty="0" err="1" smtClean="0"/>
              <a:t>syllable</a:t>
            </a:r>
            <a:r>
              <a:rPr lang="es-E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2">
                    <a:satMod val="130000"/>
                  </a:schemeClr>
                </a:solidFill>
              </a:rPr>
              <a:t>Pronoun Placement with Commands</a:t>
            </a:r>
            <a:endParaRPr lang="en-US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257800"/>
          </a:xfrm>
        </p:spPr>
        <p:txBody>
          <a:bodyPr>
            <a:normAutofit/>
          </a:bodyPr>
          <a:lstStyle/>
          <a:p>
            <a:r>
              <a:rPr lang="es-ES" sz="4000" u="sng" smtClean="0"/>
              <a:t>Negatives IN FRONT:</a:t>
            </a:r>
            <a:endParaRPr lang="en-US" sz="4000" u="sng" smtClean="0"/>
          </a:p>
          <a:p>
            <a:r>
              <a:rPr lang="es-ES" sz="4000" smtClean="0"/>
              <a:t>Don</a:t>
            </a:r>
            <a:r>
              <a:rPr lang="en-US" sz="4000" smtClean="0"/>
              <a:t>’t sell her this shirt.</a:t>
            </a:r>
          </a:p>
          <a:p>
            <a:r>
              <a:rPr lang="en-US" sz="4000" i="1" smtClean="0"/>
              <a:t>No </a:t>
            </a:r>
            <a:r>
              <a:rPr lang="en-US" sz="4000" i="1" smtClean="0">
                <a:solidFill>
                  <a:srgbClr val="C32D2E"/>
                </a:solidFill>
              </a:rPr>
              <a:t>le</a:t>
            </a:r>
            <a:r>
              <a:rPr lang="en-US" sz="4000" i="1" smtClean="0"/>
              <a:t> venda esta camisa.</a:t>
            </a:r>
          </a:p>
          <a:p>
            <a:r>
              <a:rPr lang="en-US" sz="4000" smtClean="0"/>
              <a:t>Don’t taste it.</a:t>
            </a:r>
          </a:p>
          <a:p>
            <a:r>
              <a:rPr lang="en-US" sz="4000" i="1" smtClean="0"/>
              <a:t>No </a:t>
            </a:r>
            <a:r>
              <a:rPr lang="en-US" sz="4000" i="1" smtClean="0">
                <a:solidFill>
                  <a:srgbClr val="C32D2E"/>
                </a:solidFill>
              </a:rPr>
              <a:t>lo</a:t>
            </a:r>
            <a:r>
              <a:rPr lang="en-US" sz="4000" i="1" smtClean="0"/>
              <a:t> prueben.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129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Verdana</vt:lpstr>
      <vt:lpstr>Wingdings 2</vt:lpstr>
      <vt:lpstr>Solstice</vt:lpstr>
      <vt:lpstr>Pronoun Placement With Commands</vt:lpstr>
      <vt:lpstr>Pronoun Placement with Commands</vt:lpstr>
      <vt:lpstr>Pronoun Placement with Commands</vt:lpstr>
      <vt:lpstr>Pronoun Placement with Commands</vt:lpstr>
      <vt:lpstr>Pronoun Placement with Commands</vt:lpstr>
    </vt:vector>
  </TitlesOfParts>
  <Company>Tulsa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 Placement With Commands</dc:title>
  <dc:creator>Suzanne</dc:creator>
  <cp:lastModifiedBy>Deaton, Phillip</cp:lastModifiedBy>
  <cp:revision>4</cp:revision>
  <dcterms:created xsi:type="dcterms:W3CDTF">2009-12-29T21:52:12Z</dcterms:created>
  <dcterms:modified xsi:type="dcterms:W3CDTF">2016-12-05T14:06:47Z</dcterms:modified>
</cp:coreProperties>
</file>